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4" r:id="rId2"/>
    <p:sldId id="341" r:id="rId3"/>
    <p:sldId id="279" r:id="rId4"/>
    <p:sldId id="327" r:id="rId5"/>
    <p:sldId id="259" r:id="rId6"/>
    <p:sldId id="268" r:id="rId7"/>
    <p:sldId id="258" r:id="rId8"/>
    <p:sldId id="278" r:id="rId9"/>
    <p:sldId id="312" r:id="rId10"/>
    <p:sldId id="273" r:id="rId11"/>
    <p:sldId id="284" r:id="rId12"/>
    <p:sldId id="329" r:id="rId13"/>
    <p:sldId id="332" r:id="rId14"/>
    <p:sldId id="335" r:id="rId15"/>
    <p:sldId id="299" r:id="rId16"/>
    <p:sldId id="340" r:id="rId17"/>
    <p:sldId id="270" r:id="rId18"/>
    <p:sldId id="298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4" autoAdjust="0"/>
    <p:restoredTop sz="89784" autoAdjust="0"/>
  </p:normalViewPr>
  <p:slideViewPr>
    <p:cSldViewPr>
      <p:cViewPr>
        <p:scale>
          <a:sx n="125" d="100"/>
          <a:sy n="12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Исследовательских </a:t>
            </a:r>
            <a:r>
              <a:rPr lang="ru-RU" dirty="0"/>
              <a:t>ядерных </a:t>
            </a:r>
            <a:r>
              <a:rPr lang="ru-RU" dirty="0" smtClean="0"/>
              <a:t>установок - 4</a:t>
            </a:r>
            <a:r>
              <a:rPr lang="en-US" dirty="0" smtClean="0"/>
              <a:t>2</a:t>
            </a:r>
            <a:r>
              <a:rPr lang="ru-RU" dirty="0" smtClean="0"/>
              <a:t>, </a:t>
            </a:r>
            <a:r>
              <a:rPr lang="ru-RU" dirty="0"/>
              <a:t>в том числе:</a:t>
            </a:r>
          </a:p>
        </c:rich>
      </c:tx>
      <c:layout>
        <c:manualLayout>
          <c:xMode val="edge"/>
          <c:yMode val="edge"/>
          <c:x val="0.11719881679791409"/>
          <c:y val="4.2701701768142385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73867497168742"/>
          <c:y val="0.12980271099416243"/>
          <c:w val="0.58694963325344363"/>
          <c:h val="0.4772510712690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B37-4EA9-9197-7A8977D4832A}"/>
              </c:ext>
            </c:extLst>
          </c:dPt>
          <c:dLbls>
            <c:dLbl>
              <c:idx val="0"/>
              <c:layout>
                <c:manualLayout>
                  <c:x val="-0.12470247109484053"/>
                  <c:y val="-0.11681604621747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37-4EA9-9197-7A8977D4832A}"/>
                </c:ext>
              </c:extLst>
            </c:dLbl>
            <c:dLbl>
              <c:idx val="1"/>
              <c:layout>
                <c:manualLayout>
                  <c:x val="0.11378564713449477"/>
                  <c:y val="6.8925539970535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37-4EA9-9197-7A8977D4832A}"/>
                </c:ext>
              </c:extLst>
            </c:dLbl>
            <c:dLbl>
              <c:idx val="2"/>
              <c:layout>
                <c:manualLayout>
                  <c:x val="2.8483757209055986E-2"/>
                  <c:y val="0.1029983955038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37-4EA9-9197-7A8977D4832A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состоянии вывода из эксплуатации - 4</c:v>
                </c:pt>
                <c:pt idx="1">
                  <c:v>в режиме «окончательного останова» - 3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37-4EA9-9197-7A8977D48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48 организаций топливного цикла </a:t>
            </a:r>
          </a:p>
          <a:p>
            <a:pPr>
              <a:defRPr/>
            </a:pPr>
            <a:r>
              <a:rPr lang="ru-RU"/>
              <a:t>под надзором</a:t>
            </a:r>
            <a:r>
              <a:rPr lang="en-US"/>
              <a:t> </a:t>
            </a:r>
            <a:r>
              <a:rPr lang="ru-RU"/>
              <a:t/>
            </a:r>
            <a:br>
              <a:rPr lang="ru-RU"/>
            </a:br>
            <a:r>
              <a:rPr lang="ru-RU"/>
              <a:t>из них:</a:t>
            </a:r>
          </a:p>
        </c:rich>
      </c:tx>
      <c:layout>
        <c:manualLayout>
          <c:xMode val="edge"/>
          <c:yMode val="edge"/>
          <c:x val="7.3911917917585584E-2"/>
          <c:y val="3.9064409692191625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22419588381519"/>
          <c:w val="0.56784407186954078"/>
          <c:h val="0.826632534313044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86-424F-AA2B-32A37DC1677C}"/>
              </c:ext>
            </c:extLst>
          </c:dPt>
          <c:dPt>
            <c:idx val="1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1-B786-424F-AA2B-32A37DC1677C}"/>
              </c:ext>
            </c:extLst>
          </c:dPt>
          <c:dLbls>
            <c:dLbl>
              <c:idx val="0"/>
              <c:layout>
                <c:manualLayout>
                  <c:x val="-8.5052495997147287E-2"/>
                  <c:y val="3.18426517176216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6-424F-AA2B-32A37DC1677C}"/>
                </c:ext>
              </c:extLst>
            </c:dLbl>
            <c:dLbl>
              <c:idx val="1"/>
              <c:layout>
                <c:manualLayout>
                  <c:x val="0.11202575088071541"/>
                  <c:y val="-0.112605704317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6-424F-AA2B-32A37DC1677C}"/>
                </c:ext>
              </c:extLst>
            </c:dLbl>
            <c:dLbl>
              <c:idx val="2"/>
              <c:layout>
                <c:manualLayout>
                  <c:x val="5.9591564103172153E-3"/>
                  <c:y val="1.093879229468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6-424F-AA2B-32A37DC1677C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эксплуатирующие организации  - 14</c:v>
                </c:pt>
                <c:pt idx="1">
                  <c:v>оказывают услуги - 34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86-424F-AA2B-32A37DC16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040439571635471E-2"/>
          <c:y val="0.8776264168012714"/>
          <c:w val="0.47631070920098406"/>
          <c:h val="0.122373592275084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 </a:t>
            </a:r>
            <a:r>
              <a:rPr lang="en-US" dirty="0" smtClean="0"/>
              <a:t>II </a:t>
            </a:r>
            <a:r>
              <a:rPr lang="ru-RU" dirty="0" smtClean="0"/>
              <a:t>квартале 20</a:t>
            </a:r>
            <a:r>
              <a:rPr lang="en-US" dirty="0" smtClean="0"/>
              <a:t>2</a:t>
            </a:r>
            <a:r>
              <a:rPr lang="ru-RU" dirty="0" smtClean="0"/>
              <a:t>3 года</a:t>
            </a:r>
          </a:p>
          <a:p>
            <a:pPr>
              <a:defRPr/>
            </a:pPr>
            <a:r>
              <a:rPr lang="ru-RU" dirty="0" smtClean="0"/>
              <a:t>предоставлены государственные услуги</a:t>
            </a:r>
            <a:endParaRPr lang="ru-RU" dirty="0"/>
          </a:p>
        </c:rich>
      </c:tx>
      <c:layout>
        <c:manualLayout>
          <c:xMode val="edge"/>
          <c:yMode val="edge"/>
          <c:x val="0.17573661062320539"/>
          <c:y val="2.5784016833105541E-3"/>
        </c:manualLayout>
      </c:layout>
      <c:overlay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799018664379808"/>
          <c:w val="0.53169657169586215"/>
          <c:h val="0.77506450064683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17B-4FD9-87E7-BE6CABCB388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7B-4FD9-87E7-BE6CABCB388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17B-4FD9-87E7-BE6CABCB3885}"/>
              </c:ext>
            </c:extLst>
          </c:dPt>
          <c:dPt>
            <c:idx val="3"/>
            <c:bubble3D val="0"/>
            <c:explosion val="6"/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7B-4FD9-87E7-BE6CABCB388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7B-4FD9-87E7-BE6CABCB3885}"/>
              </c:ext>
            </c:extLst>
          </c:dPt>
          <c:dLbls>
            <c:dLbl>
              <c:idx val="0"/>
              <c:layout>
                <c:manualLayout>
                  <c:x val="-8.9056699549935392E-2"/>
                  <c:y val="8.4314344115518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B-4FD9-87E7-BE6CABCB3885}"/>
                </c:ext>
              </c:extLst>
            </c:dLbl>
            <c:dLbl>
              <c:idx val="1"/>
              <c:layout>
                <c:manualLayout>
                  <c:x val="-5.0999615456713041E-2"/>
                  <c:y val="-0.10305973040069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B-4FD9-87E7-BE6CABCB3885}"/>
                </c:ext>
              </c:extLst>
            </c:dLbl>
            <c:dLbl>
              <c:idx val="2"/>
              <c:layout>
                <c:manualLayout>
                  <c:x val="-3.4442355296974286E-2"/>
                  <c:y val="-9.54219767529679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B-4FD9-87E7-BE6CABCB3885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B-4FD9-87E7-BE6CABCB3885}"/>
                </c:ext>
              </c:extLst>
            </c:dLbl>
            <c:dLbl>
              <c:idx val="4"/>
              <c:layout>
                <c:manualLayout>
                  <c:x val="0.18477611521932982"/>
                  <c:y val="-0.18902973323490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B-4FD9-87E7-BE6CABCB3885}"/>
                </c:ext>
              </c:extLst>
            </c:dLbl>
            <c:dLbl>
              <c:idx val="5"/>
              <c:layout>
                <c:manualLayout>
                  <c:x val="-3.2380690846468244E-3"/>
                  <c:y val="9.77900458265218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7B-4FD9-87E7-BE6CABCB3885}"/>
                </c:ext>
              </c:extLst>
            </c:dLbl>
            <c:dLbl>
              <c:idx val="6"/>
              <c:layout>
                <c:manualLayout>
                  <c:x val="1.1249533555124586E-2"/>
                  <c:y val="7.583749329006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B-4FD9-87E7-BE6CABCB388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выдано лицензий - 131</c:v>
                </c:pt>
                <c:pt idx="1">
                  <c:v>переоформлено ранее выданных лицензий - 19</c:v>
                </c:pt>
                <c:pt idx="2">
                  <c:v>изменено условий действия выданных ранее лицензий - 10</c:v>
                </c:pt>
                <c:pt idx="3">
                  <c:v>на выдачу разрешений на сбросы, выбросы РВ в окружающую среду - 0</c:v>
                </c:pt>
                <c:pt idx="4">
                  <c:v>выдано разрешений работникам на право ведения работ в ОИАЭ - 363</c:v>
                </c:pt>
                <c:pt idx="5">
                  <c:v>зарегистрировано организаций, эксплуатирующих РИ 4, 5 категории - 24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</c:v>
                </c:pt>
                <c:pt idx="1">
                  <c:v>19</c:v>
                </c:pt>
                <c:pt idx="2">
                  <c:v>10</c:v>
                </c:pt>
                <c:pt idx="3">
                  <c:v>0</c:v>
                </c:pt>
                <c:pt idx="4">
                  <c:v>363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17B-4FD9-87E7-BE6CABCB3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393126310644399"/>
          <c:y val="0.17124830373653038"/>
          <c:w val="0.46518766413165924"/>
          <c:h val="0.82875169626346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89000164002942"/>
          <c:y val="0.18245322179476689"/>
          <c:w val="0.8083064695320592"/>
          <c:h val="0.652874380447509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E7C9-4F98-B3AD-E3FAC6A425E3}"/>
              </c:ext>
            </c:extLst>
          </c:dPt>
          <c:dLbls>
            <c:dLbl>
              <c:idx val="0"/>
              <c:layout>
                <c:manualLayout>
                  <c:x val="-2.976976572495529E-2"/>
                  <c:y val="-0.217568420541866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C9-4F98-B3AD-E3FAC6A425E3}"/>
                </c:ext>
              </c:extLst>
            </c:dLbl>
            <c:dLbl>
              <c:idx val="1"/>
              <c:layout>
                <c:manualLayout>
                  <c:x val="-1.3925424056825228E-3"/>
                  <c:y val="8.9807170028977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C9-4F98-B3AD-E3FAC6A425E3}"/>
                </c:ext>
              </c:extLst>
            </c:dLbl>
            <c:dLbl>
              <c:idx val="2"/>
              <c:layout>
                <c:manualLayout>
                  <c:x val="6.5067827252530852E-2"/>
                  <c:y val="-0.16350293117382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C9-4F98-B3AD-E3FAC6A425E3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государственные гражданские служащие</c:v>
                </c:pt>
                <c:pt idx="1">
                  <c:v>работники госоргана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C9-4F98-B3AD-E3FAC6A4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82775634938322E-2"/>
          <c:y val="0.21644646245001867"/>
          <c:w val="0.78554918079902913"/>
          <c:h val="0.63482556619201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FF-4866-B68F-198C7DF26629}"/>
              </c:ext>
            </c:extLst>
          </c:dPt>
          <c:dPt>
            <c:idx val="1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FF-4866-B68F-198C7DF26629}"/>
              </c:ext>
            </c:extLst>
          </c:dPt>
          <c:dPt>
            <c:idx val="2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2-76FF-4866-B68F-198C7DF26629}"/>
              </c:ext>
            </c:extLst>
          </c:dPt>
          <c:dPt>
            <c:idx val="3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FF-4866-B68F-198C7DF26629}"/>
              </c:ext>
            </c:extLst>
          </c:dPt>
          <c:dPt>
            <c:idx val="4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FF-4866-B68F-198C7DF26629}"/>
              </c:ext>
            </c:extLst>
          </c:dPt>
          <c:dLbls>
            <c:dLbl>
              <c:idx val="0"/>
              <c:layout>
                <c:manualLayout>
                  <c:x val="-0.10284706810741027"/>
                  <c:y val="0.103110222891150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FF-4866-B68F-198C7DF26629}"/>
                </c:ext>
              </c:extLst>
            </c:dLbl>
            <c:dLbl>
              <c:idx val="1"/>
              <c:layout>
                <c:manualLayout>
                  <c:x val="-0.21553174253950294"/>
                  <c:y val="-8.775005254974575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FF-4866-B68F-198C7DF26629}"/>
                </c:ext>
              </c:extLst>
            </c:dLbl>
            <c:dLbl>
              <c:idx val="2"/>
              <c:layout>
                <c:manualLayout>
                  <c:x val="-1.7287287333189651E-2"/>
                  <c:y val="-0.202474571539057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FF-4866-B68F-198C7DF26629}"/>
                </c:ext>
              </c:extLst>
            </c:dLbl>
            <c:dLbl>
              <c:idx val="3"/>
              <c:layout>
                <c:manualLayout>
                  <c:x val="0.21635955133241927"/>
                  <c:y val="1.13495416538969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FF-4866-B68F-198C7DF26629}"/>
                </c:ext>
              </c:extLst>
            </c:dLbl>
            <c:dLbl>
              <c:idx val="4"/>
              <c:layout>
                <c:manualLayout>
                  <c:x val="0.11040002583911834"/>
                  <c:y val="0.12057077849038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788666914823219"/>
                      <c:h val="6.621608936826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6FF-4866-B68F-198C7DF26629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 30 лет</c:v>
                </c:pt>
                <c:pt idx="1">
                  <c:v>от 31 до  40 лет </c:v>
                </c:pt>
                <c:pt idx="2">
                  <c:v>от 41 до 50 лет</c:v>
                </c:pt>
                <c:pt idx="3">
                  <c:v>от 51 до 60 лет </c:v>
                </c:pt>
                <c:pt idx="4">
                  <c:v>свыше 60 лет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9.8000000000000004E-2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0.25900000000000001</c:v>
                </c:pt>
                <c:pt idx="4">
                  <c:v>0.14299999999999999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FF-4866-B68F-198C7DF26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3173556134587512E-2"/>
          <c:y val="0.79441897631490699"/>
          <c:w val="0.87899177993046163"/>
          <c:h val="0.19284473034358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Общее количество действующих лицензий: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2003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7.7123372859916828E-2"/>
          <c:y val="4.7214799809780626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4939356378051E-2"/>
          <c:y val="0.16483079965533212"/>
          <c:w val="0.88307887779030481"/>
          <c:h val="0.6782148646522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выданных лицензий: 2839</c:v>
                </c:pt>
              </c:strCache>
            </c:strRef>
          </c:tx>
          <c:explosion val="23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CCD7-483A-9349-606BFFDB5015}"/>
              </c:ext>
            </c:extLst>
          </c:dPt>
          <c:dPt>
            <c:idx val="1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D7-483A-9349-606BFFDB5015}"/>
              </c:ext>
            </c:extLst>
          </c:dPt>
          <c:dLbls>
            <c:dLbl>
              <c:idx val="0"/>
              <c:layout>
                <c:manualLayout>
                  <c:x val="-0.11856261713081846"/>
                  <c:y val="8.648005474179687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209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7-483A-9349-606BFFDB5015}"/>
                </c:ext>
              </c:extLst>
            </c:dLbl>
            <c:dLbl>
              <c:idx val="1"/>
              <c:layout>
                <c:manualLayout>
                  <c:x val="0.18362981796337269"/>
                  <c:y val="-0.177085960976617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838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D7-483A-9349-606BFFDB5015}"/>
                </c:ext>
              </c:extLst>
            </c:dLbl>
            <c:dLbl>
              <c:idx val="2"/>
              <c:layout>
                <c:manualLayout>
                  <c:x val="0.18523894209880923"/>
                  <c:y val="1.533965827838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D7-483A-9349-606BFFDB5015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D7-483A-9349-606BFFDB5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поднадзорных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2193026951146642"/>
          <c:y val="2.5275082439691857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131185681831894E-2"/>
          <c:y val="0.14828153230961499"/>
          <c:w val="0.94506248856860253"/>
          <c:h val="0.764322071540211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0-A0FB-4467-B1FF-7583B1362792}"/>
              </c:ext>
            </c:extLst>
          </c:dPt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A0FB-4467-B1FF-7583B1362792}"/>
              </c:ext>
            </c:extLst>
          </c:dPt>
          <c:dLbls>
            <c:dLbl>
              <c:idx val="0"/>
              <c:layout>
                <c:manualLayout>
                  <c:x val="-0.16148412596398068"/>
                  <c:y val="0.123510004937238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188</a:t>
                    </a:r>
                  </a:p>
                  <a:p>
                    <a:pPr>
                      <a:defRPr/>
                    </a:pPr>
                    <a:endParaRPr lang="ru-RU" dirty="0" smtClean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B-4467-B1FF-7583B1362792}"/>
                </c:ext>
              </c:extLst>
            </c:dLbl>
            <c:dLbl>
              <c:idx val="1"/>
              <c:layout>
                <c:manualLayout>
                  <c:x val="0.21745938945625479"/>
                  <c:y val="-0.176900999028872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482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B-4467-B1FF-7583B1362792}"/>
                </c:ext>
              </c:extLst>
            </c:dLbl>
            <c:dLbl>
              <c:idx val="2"/>
              <c:layout>
                <c:manualLayout>
                  <c:x val="-2.7504077508227462E-2"/>
                  <c:y val="-4.0502251293066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B-4467-B1FF-7583B1362792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Эксплуатация ОИАЭ</c:v>
                </c:pt>
                <c:pt idx="1">
                  <c:v>Оказание услуг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</c:v>
                </c:pt>
                <c:pt idx="1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FB-4467-B1FF-7583B1362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3.803171259727342E-2"/>
          <c:y val="0.81986118711190037"/>
          <c:w val="0.32757283038409035"/>
          <c:h val="0.1776416831126584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выданных Управлением лицензий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квартале 2023 года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150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045316104253107"/>
          <c:y val="6.5719479617805512E-2"/>
        </c:manualLayout>
      </c:layout>
      <c:overlay val="0"/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90360464376583283"/>
          <c:y val="0.84256469762424313"/>
          <c:w val="1.0438875635390371E-2"/>
          <c:h val="9.7333522994159458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05-41FA-B478-042936821538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05-41FA-B478-04293682153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523</c:v>
                </c:pt>
                <c:pt idx="1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05-41FA-B478-0429368215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4838687941373E-2"/>
                  <c:y val="0.106401544630792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05-41FA-B478-042936821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организаций, </a:t>
            </a:r>
            <a:b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получивших лицензии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 </a:t>
            </a:r>
            <a:r>
              <a:rPr lang="en-US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6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квартале 2023 года</a:t>
            </a: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160" b="1" i="0" u="none" strike="noStrike" kern="1200" baseline="0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>
              <a:defRPr lang="ru-RU" sz="216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800" b="1" i="0" u="none" strike="noStrike" kern="1200" baseline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85</a:t>
            </a:r>
            <a:endParaRPr lang="ru-RU" sz="4800" b="1" i="0" u="none" strike="noStrike" kern="1200" baseline="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095243134109462"/>
          <c:y val="0.1045222606293521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16048099856723"/>
          <c:y val="0.81064098160036069"/>
          <c:w val="1.0240901385558594E-2"/>
          <c:h val="9.4995026157402539E-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273</c:v>
                </c:pt>
                <c:pt idx="1">
                  <c:v>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проверок,</a:t>
            </a:r>
          </a:p>
          <a:p>
            <a:pPr>
              <a:defRPr/>
            </a:pPr>
            <a:r>
              <a:rPr lang="ru-RU" dirty="0"/>
              <a:t>проведенных Управлением </a:t>
            </a:r>
            <a:r>
              <a:rPr lang="ru-RU" dirty="0" smtClean="0"/>
              <a:t>во </a:t>
            </a:r>
            <a:r>
              <a:rPr lang="en-US" dirty="0" smtClean="0"/>
              <a:t>II</a:t>
            </a:r>
            <a:r>
              <a:rPr lang="ru-RU" dirty="0" smtClean="0"/>
              <a:t> квартале 2023 года: 188</a:t>
            </a:r>
            <a:endParaRPr lang="ru-RU" dirty="0"/>
          </a:p>
        </c:rich>
      </c:tx>
      <c:layout/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51003754333776E-2"/>
          <c:y val="0.14813854757682246"/>
          <c:w val="0.56784407186954078"/>
          <c:h val="0.846486771531558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F4-478C-9BD7-6341F07CA22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F4-478C-9BD7-6341F07CA22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F4-478C-9BD7-6341F07CA22B}"/>
              </c:ext>
            </c:extLst>
          </c:dPt>
          <c:dLbls>
            <c:dLbl>
              <c:idx val="0"/>
              <c:layout>
                <c:manualLayout>
                  <c:x val="-0.10295478594340994"/>
                  <c:y val="8.1500927144806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4-478C-9BD7-6341F07CA22B}"/>
                </c:ext>
              </c:extLst>
            </c:dLbl>
            <c:dLbl>
              <c:idx val="1"/>
              <c:layout>
                <c:manualLayout>
                  <c:x val="5.4863114853181551E-2"/>
                  <c:y val="-0.226964371527439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4-478C-9BD7-6341F07CA22B}"/>
                </c:ext>
              </c:extLst>
            </c:dLbl>
            <c:dLbl>
              <c:idx val="2"/>
              <c:layout>
                <c:manualLayout>
                  <c:x val="7.2706711725679607E-2"/>
                  <c:y val="0.10230968350537126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4-478C-9BD7-6341F07CA22B}"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F4-478C-9BD7-6341F07CA2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</c:v>
                </c:pt>
                <c:pt idx="1">
                  <c:v>88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03083529108783"/>
          <c:y val="0.60516560268432917"/>
          <c:w val="0.32742831640116538"/>
          <c:h val="0.394834397315670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856759146275998E-2"/>
          <c:y val="0.1790331629818909"/>
          <c:w val="0.87648232829405515"/>
          <c:h val="0.701382624152871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56759146275998E-2"/>
                  <c:y val="-3.88015220531052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6759146275998E-2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28379573137999E-3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  <c:pt idx="1">
                  <c:v>71</c:v>
                </c:pt>
                <c:pt idx="2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31-4E3B-B3A0-761FF51FBD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5024E-2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664252991498E-2"/>
                  <c:y val="-3.1746472614153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4664252991498E-2"/>
                  <c:y val="-2.821908676813687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Плановые проверки</c:v>
                </c:pt>
                <c:pt idx="1">
                  <c:v>Внеплановые проверки</c:v>
                </c:pt>
                <c:pt idx="2">
                  <c:v>Постоянный государственный надзор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81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31-4E3B-B3A0-761FF51FB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1814400"/>
        <c:axId val="117820800"/>
        <c:axId val="0"/>
      </c:bar3DChart>
      <c:catAx>
        <c:axId val="5181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17820800"/>
        <c:crosses val="autoZero"/>
        <c:auto val="1"/>
        <c:lblAlgn val="ctr"/>
        <c:lblOffset val="100"/>
        <c:noMultiLvlLbl val="0"/>
      </c:catAx>
      <c:valAx>
        <c:axId val="117820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1814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Ядерных </a:t>
            </a:r>
            <a:r>
              <a:rPr lang="ru-RU" dirty="0"/>
              <a:t>установок </a:t>
            </a:r>
            <a:r>
              <a:rPr lang="ru-RU" dirty="0" smtClean="0"/>
              <a:t>- 52:</a:t>
            </a:r>
            <a:endParaRPr lang="ru-RU" dirty="0"/>
          </a:p>
        </c:rich>
      </c:tx>
      <c:layout>
        <c:manualLayout>
          <c:xMode val="edge"/>
          <c:yMode val="edge"/>
          <c:x val="0.24914056918963942"/>
          <c:y val="8.0769626991324561E-2"/>
        </c:manualLayout>
      </c:layout>
      <c:overlay val="0"/>
    </c:title>
    <c:autoTitleDeleted val="0"/>
    <c:view3D>
      <c:rotX val="4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10630737987465"/>
          <c:y val="0.34934600620470802"/>
          <c:w val="0.700257712260693"/>
          <c:h val="0.569151758648001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 надзором 53 ядерных установок</c:v>
                </c:pt>
              </c:strCache>
            </c:strRef>
          </c:tx>
          <c:explosion val="4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312-4BF6-8F14-82F3957B20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12-4BF6-8F14-82F3957B20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312-4BF6-8F14-82F3957B2037}"/>
              </c:ext>
            </c:extLst>
          </c:dPt>
          <c:dLbls>
            <c:dLbl>
              <c:idx val="0"/>
              <c:layout>
                <c:manualLayout>
                  <c:x val="-8.1142122716113319E-2"/>
                  <c:y val="0.10012919438435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2-4BF6-8F14-82F3957B2037}"/>
                </c:ext>
              </c:extLst>
            </c:dLbl>
            <c:dLbl>
              <c:idx val="1"/>
              <c:layout>
                <c:manualLayout>
                  <c:x val="-0.19857238559899676"/>
                  <c:y val="-5.6785407283185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12-4BF6-8F14-82F3957B2037}"/>
                </c:ext>
              </c:extLst>
            </c:dLbl>
            <c:dLbl>
              <c:idx val="2"/>
              <c:layout>
                <c:manualLayout>
                  <c:x val="0.16599668237870482"/>
                  <c:y val="-0.112726744588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2-4BF6-8F14-82F3957B2037}"/>
                </c:ext>
              </c:extLst>
            </c:dLbl>
            <c:dLbl>
              <c:idx val="3"/>
              <c:layout>
                <c:manualLayout>
                  <c:x val="0.11285742027258462"/>
                  <c:y val="7.860422778067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22688037534198E-2"/>
                  <c:y val="0.10283872994320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Энергоблоки Билибинской АЭС - 4</c:v>
                </c:pt>
                <c:pt idx="1">
                  <c:v>исследовательские реакторы - 18</c:v>
                </c:pt>
                <c:pt idx="2">
                  <c:v>критические стенды - 18</c:v>
                </c:pt>
                <c:pt idx="3">
                  <c:v>подкритические стенды - 6</c:v>
                </c:pt>
                <c:pt idx="4">
                  <c:v>ядерные установки ПТЦ - 4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18</c:v>
                </c:pt>
                <c:pt idx="2">
                  <c:v>18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12-4BF6-8F14-82F3957B2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879817725799457"/>
          <c:y val="0.17388381962775129"/>
          <c:w val="0.87610509388228763"/>
          <c:h val="0.235353832175650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A130A-F21B-47B6-9C90-2ED5A7DBD6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86233F-885B-4751-87C9-ACAA95FA2E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FB3B7-D19A-447D-980E-320E708D42D4}" type="parTrans" cxnId="{EAD10421-ACBF-4BBA-9FD0-620CFB2555AC}">
      <dgm:prSet/>
      <dgm:spPr/>
      <dgm:t>
        <a:bodyPr/>
        <a:lstStyle/>
        <a:p>
          <a:endParaRPr lang="ru-RU"/>
        </a:p>
      </dgm:t>
    </dgm:pt>
    <dgm:pt modelId="{63A50BA1-5D4C-43C0-9174-E8833B30B1CE}" type="sibTrans" cxnId="{EAD10421-ACBF-4BBA-9FD0-620CFB2555AC}">
      <dgm:prSet/>
      <dgm:spPr/>
      <dgm:t>
        <a:bodyPr/>
        <a:lstStyle/>
        <a:p>
          <a:endParaRPr lang="ru-RU"/>
        </a:p>
      </dgm:t>
    </dgm:pt>
    <dgm:pt modelId="{9162DB87-B32B-440F-8769-6E097F572C1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 в отношении которых были проведены проверки: 4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7001F-D45D-4F7B-900B-93B5A5CDF01D}" type="parTrans" cxnId="{48E24489-F926-4B05-93A0-976909407DBD}">
      <dgm:prSet/>
      <dgm:spPr/>
      <dgm:t>
        <a:bodyPr/>
        <a:lstStyle/>
        <a:p>
          <a:endParaRPr lang="ru-RU"/>
        </a:p>
      </dgm:t>
    </dgm:pt>
    <dgm:pt modelId="{DD4538C9-062F-4699-9698-498E429A8CBD}" type="sibTrans" cxnId="{48E24489-F926-4B05-93A0-976909407DBD}">
      <dgm:prSet/>
      <dgm:spPr/>
      <dgm:t>
        <a:bodyPr/>
        <a:lstStyle/>
        <a:p>
          <a:endParaRPr lang="ru-RU"/>
        </a:p>
      </dgm:t>
    </dgm:pt>
    <dgm:pt modelId="{AD72F6DB-C244-4E29-849E-56C09254BB6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29311-5995-4B78-905F-09072CE58338}" type="parTrans" cxnId="{01EE76B9-B1E2-4DAF-A1AE-766B55021DC0}">
      <dgm:prSet/>
      <dgm:spPr/>
      <dgm:t>
        <a:bodyPr/>
        <a:lstStyle/>
        <a:p>
          <a:endParaRPr lang="ru-RU"/>
        </a:p>
      </dgm:t>
    </dgm:pt>
    <dgm:pt modelId="{0F795B51-632B-4AFF-92A8-55EAEF0CAEFA}" type="sibTrans" cxnId="{01EE76B9-B1E2-4DAF-A1AE-766B55021DC0}">
      <dgm:prSet/>
      <dgm:spPr/>
      <dgm:t>
        <a:bodyPr/>
        <a:lstStyle/>
        <a:p>
          <a:endParaRPr lang="ru-RU"/>
        </a:p>
      </dgm:t>
    </dgm:pt>
    <dgm:pt modelId="{BBDE641B-5644-4AD8-AB2E-D118927FB7A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300" dirty="0" smtClean="0"/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F8983-6ABA-437D-8E29-B98A3189ED87}" type="parTrans" cxnId="{1F4B9758-5B0F-46B5-8437-97BA31880D29}">
      <dgm:prSet/>
      <dgm:spPr/>
      <dgm:t>
        <a:bodyPr/>
        <a:lstStyle/>
        <a:p>
          <a:endParaRPr lang="ru-RU"/>
        </a:p>
      </dgm:t>
    </dgm:pt>
    <dgm:pt modelId="{8D6EF22F-3F27-42C5-AFCD-336AEED25A1E}" type="sibTrans" cxnId="{1F4B9758-5B0F-46B5-8437-97BA31880D29}">
      <dgm:prSet/>
      <dgm:spPr/>
      <dgm:t>
        <a:bodyPr/>
        <a:lstStyle/>
        <a:p>
          <a:endParaRPr lang="ru-RU"/>
        </a:p>
      </dgm:t>
    </dgm:pt>
    <dgm:pt modelId="{F5E60696-60CC-4561-BC14-3E99F88ADD33}" type="pres">
      <dgm:prSet presAssocID="{CBDA130A-F21B-47B6-9C90-2ED5A7DBD6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373F03-A71C-474B-957E-FD01C837CBAD}" type="pres">
      <dgm:prSet presAssocID="{5B86233F-885B-4751-87C9-ACAA95FA2E9E}" presName="node" presStyleLbl="node1" presStyleIdx="0" presStyleCnt="4" custScaleX="138505" custScaleY="262999" custLinFactNeighborX="-15463" custLinFactNeighborY="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145E0-3AC2-4A5C-9F74-353B4F89E1B5}" type="pres">
      <dgm:prSet presAssocID="{63A50BA1-5D4C-43C0-9174-E8833B30B1CE}" presName="sibTrans" presStyleCnt="0"/>
      <dgm:spPr/>
    </dgm:pt>
    <dgm:pt modelId="{1165836C-595D-4BAA-BE6B-9DCB4FD2F755}" type="pres">
      <dgm:prSet presAssocID="{9162DB87-B32B-440F-8769-6E097F572C1A}" presName="node" presStyleLbl="node1" presStyleIdx="1" presStyleCnt="4" custScaleX="117868" custScaleY="263509" custLinFactNeighborX="-1070" custLinFactNeighborY="-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31C7E-2997-452A-A82A-D900A8D04A37}" type="pres">
      <dgm:prSet presAssocID="{DD4538C9-062F-4699-9698-498E429A8CBD}" presName="sibTrans" presStyleCnt="0"/>
      <dgm:spPr/>
    </dgm:pt>
    <dgm:pt modelId="{9825C7AB-676C-44D4-AF0D-95B2C1824A35}" type="pres">
      <dgm:prSet presAssocID="{AD72F6DB-C244-4E29-849E-56C09254BB69}" presName="node" presStyleLbl="node1" presStyleIdx="2" presStyleCnt="4" custScaleX="122305" custScaleY="256872" custLinFactNeighborX="9043" custLinFactNeighborY="-5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AF4E4-4B07-4127-8A66-4076D6866095}" type="pres">
      <dgm:prSet presAssocID="{0F795B51-632B-4AFF-92A8-55EAEF0CAEFA}" presName="sibTrans" presStyleCnt="0"/>
      <dgm:spPr/>
    </dgm:pt>
    <dgm:pt modelId="{10090F6E-D7A8-4553-AF17-86389FA53D08}" type="pres">
      <dgm:prSet presAssocID="{BBDE641B-5644-4AD8-AB2E-D118927FB7A6}" presName="node" presStyleLbl="node1" presStyleIdx="3" presStyleCnt="4" custScaleX="118989" custScaleY="252007" custLinFactNeighborX="938" custLinFactNeighborY="-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10421-ACBF-4BBA-9FD0-620CFB2555AC}" srcId="{CBDA130A-F21B-47B6-9C90-2ED5A7DBD6D7}" destId="{5B86233F-885B-4751-87C9-ACAA95FA2E9E}" srcOrd="0" destOrd="0" parTransId="{8A9FB3B7-D19A-447D-980E-320E708D42D4}" sibTransId="{63A50BA1-5D4C-43C0-9174-E8833B30B1CE}"/>
    <dgm:cxn modelId="{5FB92F03-F127-49F5-81A8-2FAD8A9B675F}" type="presOf" srcId="{9162DB87-B32B-440F-8769-6E097F572C1A}" destId="{1165836C-595D-4BAA-BE6B-9DCB4FD2F755}" srcOrd="0" destOrd="0" presId="urn:microsoft.com/office/officeart/2005/8/layout/default"/>
    <dgm:cxn modelId="{8A8B0310-6C27-4945-953A-F24AD1BA3792}" type="presOf" srcId="{BBDE641B-5644-4AD8-AB2E-D118927FB7A6}" destId="{10090F6E-D7A8-4553-AF17-86389FA53D08}" srcOrd="0" destOrd="0" presId="urn:microsoft.com/office/officeart/2005/8/layout/default"/>
    <dgm:cxn modelId="{1F4B9758-5B0F-46B5-8437-97BA31880D29}" srcId="{CBDA130A-F21B-47B6-9C90-2ED5A7DBD6D7}" destId="{BBDE641B-5644-4AD8-AB2E-D118927FB7A6}" srcOrd="3" destOrd="0" parTransId="{1F4F8983-6ABA-437D-8E29-B98A3189ED87}" sibTransId="{8D6EF22F-3F27-42C5-AFCD-336AEED25A1E}"/>
    <dgm:cxn modelId="{27717C96-7677-4C1A-BDE7-59257443B5D2}" type="presOf" srcId="{CBDA130A-F21B-47B6-9C90-2ED5A7DBD6D7}" destId="{F5E60696-60CC-4561-BC14-3E99F88ADD33}" srcOrd="0" destOrd="0" presId="urn:microsoft.com/office/officeart/2005/8/layout/default"/>
    <dgm:cxn modelId="{48E24489-F926-4B05-93A0-976909407DBD}" srcId="{CBDA130A-F21B-47B6-9C90-2ED5A7DBD6D7}" destId="{9162DB87-B32B-440F-8769-6E097F572C1A}" srcOrd="1" destOrd="0" parTransId="{3FA7001F-D45D-4F7B-900B-93B5A5CDF01D}" sibTransId="{DD4538C9-062F-4699-9698-498E429A8CBD}"/>
    <dgm:cxn modelId="{01EE76B9-B1E2-4DAF-A1AE-766B55021DC0}" srcId="{CBDA130A-F21B-47B6-9C90-2ED5A7DBD6D7}" destId="{AD72F6DB-C244-4E29-849E-56C09254BB69}" srcOrd="2" destOrd="0" parTransId="{22329311-5995-4B78-905F-09072CE58338}" sibTransId="{0F795B51-632B-4AFF-92A8-55EAEF0CAEFA}"/>
    <dgm:cxn modelId="{74089054-89B6-4B3E-944D-3D1447DE0AB8}" type="presOf" srcId="{AD72F6DB-C244-4E29-849E-56C09254BB69}" destId="{9825C7AB-676C-44D4-AF0D-95B2C1824A35}" srcOrd="0" destOrd="0" presId="urn:microsoft.com/office/officeart/2005/8/layout/default"/>
    <dgm:cxn modelId="{C3E69DB6-DD6A-47F3-9678-DA96F8969E77}" type="presOf" srcId="{5B86233F-885B-4751-87C9-ACAA95FA2E9E}" destId="{1C373F03-A71C-474B-957E-FD01C837CBAD}" srcOrd="0" destOrd="0" presId="urn:microsoft.com/office/officeart/2005/8/layout/default"/>
    <dgm:cxn modelId="{73F42775-D128-40D8-9A90-C6D4791AF2C9}" type="presParOf" srcId="{F5E60696-60CC-4561-BC14-3E99F88ADD33}" destId="{1C373F03-A71C-474B-957E-FD01C837CBAD}" srcOrd="0" destOrd="0" presId="urn:microsoft.com/office/officeart/2005/8/layout/default"/>
    <dgm:cxn modelId="{7F87EC8A-4D8A-43FC-88DA-F59511AC013E}" type="presParOf" srcId="{F5E60696-60CC-4561-BC14-3E99F88ADD33}" destId="{81F145E0-3AC2-4A5C-9F74-353B4F89E1B5}" srcOrd="1" destOrd="0" presId="urn:microsoft.com/office/officeart/2005/8/layout/default"/>
    <dgm:cxn modelId="{5299D9D1-A429-4889-9BD6-729F8334CDF3}" type="presParOf" srcId="{F5E60696-60CC-4561-BC14-3E99F88ADD33}" destId="{1165836C-595D-4BAA-BE6B-9DCB4FD2F755}" srcOrd="2" destOrd="0" presId="urn:microsoft.com/office/officeart/2005/8/layout/default"/>
    <dgm:cxn modelId="{7D47CADC-64E8-4CE6-977D-EA4BB9EC11C9}" type="presParOf" srcId="{F5E60696-60CC-4561-BC14-3E99F88ADD33}" destId="{96A31C7E-2997-452A-A82A-D900A8D04A37}" srcOrd="3" destOrd="0" presId="urn:microsoft.com/office/officeart/2005/8/layout/default"/>
    <dgm:cxn modelId="{1C9E5E27-5013-4830-BB84-262752491961}" type="presParOf" srcId="{F5E60696-60CC-4561-BC14-3E99F88ADD33}" destId="{9825C7AB-676C-44D4-AF0D-95B2C1824A35}" srcOrd="4" destOrd="0" presId="urn:microsoft.com/office/officeart/2005/8/layout/default"/>
    <dgm:cxn modelId="{71A4D2A4-3FE7-40C8-8D85-B3CB9BE6112F}" type="presParOf" srcId="{F5E60696-60CC-4561-BC14-3E99F88ADD33}" destId="{F2AAF4E4-4B07-4127-8A66-4076D6866095}" srcOrd="5" destOrd="0" presId="urn:microsoft.com/office/officeart/2005/8/layout/default"/>
    <dgm:cxn modelId="{44BDC841-6530-48D8-875A-61071C1C7F37}" type="presParOf" srcId="{F5E60696-60CC-4561-BC14-3E99F88ADD33}" destId="{10090F6E-D7A8-4553-AF17-86389FA53D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ед.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(предупреждений - 12, штрафов - 3)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450 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5553E-0E64-4DC9-B4A5-B4DF414D429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A17CEE-E3F8-4DBB-82A9-090DB710E6BD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 на сумму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400 000 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33B52C-40D3-4975-B6D1-77B1F189E07D}" type="parTrans" cxnId="{6C084C6A-9BBB-4D89-9055-042257138AE0}">
      <dgm:prSet/>
      <dgm:spPr/>
      <dgm:t>
        <a:bodyPr/>
        <a:lstStyle/>
        <a:p>
          <a:endParaRPr lang="ru-RU"/>
        </a:p>
      </dgm:t>
    </dgm:pt>
    <dgm:pt modelId="{1BA16645-F1E3-4B73-B575-C110438B947E}" type="sibTrans" cxnId="{6C084C6A-9BBB-4D89-9055-042257138AE0}">
      <dgm:prSet/>
      <dgm:spPr/>
      <dgm:t>
        <a:bodyPr/>
        <a:lstStyle/>
        <a:p>
          <a:endParaRPr lang="ru-RU"/>
        </a:p>
      </dgm:t>
    </dgm:pt>
    <dgm:pt modelId="{3A589008-BF2A-4CF4-BED9-788595A8E386}">
      <dgm:prSet phldrT="[Текст]" custT="1"/>
      <dgm:spPr/>
      <dgm:t>
        <a:bodyPr/>
        <a:lstStyle/>
        <a:p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сумму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50 000</a:t>
          </a:r>
          <a:r>
            <a: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7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87B649-D94C-4BA8-BE09-BB5E7EFAD3D6}" type="parTrans" cxnId="{19AB6DE8-B47A-4DEB-ABED-7FCF1F393F77}">
      <dgm:prSet/>
      <dgm:spPr/>
      <dgm:t>
        <a:bodyPr/>
        <a:lstStyle/>
        <a:p>
          <a:endParaRPr lang="ru-RU"/>
        </a:p>
      </dgm:t>
    </dgm:pt>
    <dgm:pt modelId="{179BC05E-90ED-4B1C-BED2-1B29EA667646}" type="sibTrans" cxnId="{19AB6DE8-B47A-4DEB-ABED-7FCF1F393F77}">
      <dgm:prSet/>
      <dgm:spPr/>
      <dgm:t>
        <a:bodyPr/>
        <a:lstStyle/>
        <a:p>
          <a:endParaRPr lang="ru-RU"/>
        </a:p>
      </dgm:t>
    </dgm:pt>
    <dgm:pt modelId="{5A70752F-0463-4ADA-9C97-A975A9746DE7}" type="pres">
      <dgm:prSet presAssocID="{8E95553E-0E64-4DC9-B4A5-B4DF414D42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765A-0141-4E2A-8B8C-68A3714959B5}" type="pres">
      <dgm:prSet presAssocID="{F9A17CEE-E3F8-4DBB-82A9-090DB710E6BD}" presName="parentLin" presStyleCnt="0"/>
      <dgm:spPr/>
    </dgm:pt>
    <dgm:pt modelId="{7BC21007-24BB-4D6A-906D-9D019E54E130}" type="pres">
      <dgm:prSet presAssocID="{F9A17CEE-E3F8-4DBB-82A9-090DB710E6B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EE62144-5E30-4C6F-8023-651F73A9BA2F}" type="pres">
      <dgm:prSet presAssocID="{F9A17CEE-E3F8-4DBB-82A9-090DB710E6BD}" presName="parentText" presStyleLbl="node1" presStyleIdx="0" presStyleCnt="2" custScaleX="132871" custScaleY="279635" custLinFactNeighborX="-52750" custLinFactNeighborY="-82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1DAF-FF7F-4E37-8642-C6FBB7DC4236}" type="pres">
      <dgm:prSet presAssocID="{F9A17CEE-E3F8-4DBB-82A9-090DB710E6BD}" presName="negativeSpace" presStyleCnt="0"/>
      <dgm:spPr/>
    </dgm:pt>
    <dgm:pt modelId="{DC50DE3E-096B-4C90-9A64-57577D891C6E}" type="pres">
      <dgm:prSet presAssocID="{F9A17CEE-E3F8-4DBB-82A9-090DB710E6BD}" presName="childText" presStyleLbl="conFgAcc1" presStyleIdx="0" presStyleCnt="2" custScaleY="205927" custLinFactY="-22653" custLinFactNeighborY="-1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D3ACB093-2E57-4BD2-9672-FD19E845FE19}" type="pres">
      <dgm:prSet presAssocID="{1BA16645-F1E3-4B73-B575-C110438B947E}" presName="spaceBetweenRectangles" presStyleCnt="0"/>
      <dgm:spPr/>
    </dgm:pt>
    <dgm:pt modelId="{CA44E63F-DF0C-4D09-AF57-DD3D829CB955}" type="pres">
      <dgm:prSet presAssocID="{3A589008-BF2A-4CF4-BED9-788595A8E386}" presName="parentLin" presStyleCnt="0"/>
      <dgm:spPr/>
    </dgm:pt>
    <dgm:pt modelId="{BE15DCCB-9CD1-4165-85A3-9A60924C1AA9}" type="pres">
      <dgm:prSet presAssocID="{3A589008-BF2A-4CF4-BED9-788595A8E38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E745642-6D98-4EA0-B2E4-EA2CC2D7ABBA}" type="pres">
      <dgm:prSet presAssocID="{3A589008-BF2A-4CF4-BED9-788595A8E386}" presName="parentText" presStyleLbl="node1" presStyleIdx="1" presStyleCnt="2" custScaleX="132752" custScaleY="238144" custLinFactNeighborX="-52704" custLinFactNeighborY="-556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4B99E-C229-4DB1-9264-7D16A207901E}" type="pres">
      <dgm:prSet presAssocID="{3A589008-BF2A-4CF4-BED9-788595A8E386}" presName="negativeSpace" presStyleCnt="0"/>
      <dgm:spPr/>
    </dgm:pt>
    <dgm:pt modelId="{8DA1FA6E-3E5D-451A-855F-C71DF0999D56}" type="pres">
      <dgm:prSet presAssocID="{3A589008-BF2A-4CF4-BED9-788595A8E386}" presName="childText" presStyleLbl="conFgAcc1" presStyleIdx="1" presStyleCnt="2" custScaleY="196211" custLinFactY="-170391" custLinFactNeighborX="-1181" custLinFactNeighborY="-200000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lang="ru-RU"/>
        </a:p>
      </dgm:t>
    </dgm:pt>
  </dgm:ptLst>
  <dgm:cxnLst>
    <dgm:cxn modelId="{5575D768-BC83-4197-A40C-51DDA8CCCC49}" type="presOf" srcId="{8E95553E-0E64-4DC9-B4A5-B4DF414D429D}" destId="{5A70752F-0463-4ADA-9C97-A975A9746DE7}" srcOrd="0" destOrd="0" presId="urn:microsoft.com/office/officeart/2005/8/layout/list1"/>
    <dgm:cxn modelId="{739EBA8A-9A23-429D-8D3A-EE7D0A486BAF}" type="presOf" srcId="{3A589008-BF2A-4CF4-BED9-788595A8E386}" destId="{BE15DCCB-9CD1-4165-85A3-9A60924C1AA9}" srcOrd="0" destOrd="0" presId="urn:microsoft.com/office/officeart/2005/8/layout/list1"/>
    <dgm:cxn modelId="{E5943DD3-510A-4E45-9A51-E34A9FDA0EEF}" type="presOf" srcId="{3A589008-BF2A-4CF4-BED9-788595A8E386}" destId="{BE745642-6D98-4EA0-B2E4-EA2CC2D7ABBA}" srcOrd="1" destOrd="0" presId="urn:microsoft.com/office/officeart/2005/8/layout/list1"/>
    <dgm:cxn modelId="{955834E6-D574-4388-A307-28465D415F81}" type="presOf" srcId="{F9A17CEE-E3F8-4DBB-82A9-090DB710E6BD}" destId="{7BC21007-24BB-4D6A-906D-9D019E54E130}" srcOrd="0" destOrd="0" presId="urn:microsoft.com/office/officeart/2005/8/layout/list1"/>
    <dgm:cxn modelId="{19AB6DE8-B47A-4DEB-ABED-7FCF1F393F77}" srcId="{8E95553E-0E64-4DC9-B4A5-B4DF414D429D}" destId="{3A589008-BF2A-4CF4-BED9-788595A8E386}" srcOrd="1" destOrd="0" parTransId="{4687B649-D94C-4BA8-BE09-BB5E7EFAD3D6}" sibTransId="{179BC05E-90ED-4B1C-BED2-1B29EA667646}"/>
    <dgm:cxn modelId="{FA8DC3A1-7C70-4803-A7BC-0338D96496EB}" type="presOf" srcId="{F9A17CEE-E3F8-4DBB-82A9-090DB710E6BD}" destId="{6EE62144-5E30-4C6F-8023-651F73A9BA2F}" srcOrd="1" destOrd="0" presId="urn:microsoft.com/office/officeart/2005/8/layout/list1"/>
    <dgm:cxn modelId="{6C084C6A-9BBB-4D89-9055-042257138AE0}" srcId="{8E95553E-0E64-4DC9-B4A5-B4DF414D429D}" destId="{F9A17CEE-E3F8-4DBB-82A9-090DB710E6BD}" srcOrd="0" destOrd="0" parTransId="{B433B52C-40D3-4975-B6D1-77B1F189E07D}" sibTransId="{1BA16645-F1E3-4B73-B575-C110438B947E}"/>
    <dgm:cxn modelId="{C473B69C-FCB5-4C06-BAC4-EE340FB41023}" type="presParOf" srcId="{5A70752F-0463-4ADA-9C97-A975A9746DE7}" destId="{9C51765A-0141-4E2A-8B8C-68A3714959B5}" srcOrd="0" destOrd="0" presId="urn:microsoft.com/office/officeart/2005/8/layout/list1"/>
    <dgm:cxn modelId="{808E9C65-E404-44A0-A25A-0B759DCED170}" type="presParOf" srcId="{9C51765A-0141-4E2A-8B8C-68A3714959B5}" destId="{7BC21007-24BB-4D6A-906D-9D019E54E130}" srcOrd="0" destOrd="0" presId="urn:microsoft.com/office/officeart/2005/8/layout/list1"/>
    <dgm:cxn modelId="{A72A1CE4-CB0C-482F-ADAC-116EA7DC5C48}" type="presParOf" srcId="{9C51765A-0141-4E2A-8B8C-68A3714959B5}" destId="{6EE62144-5E30-4C6F-8023-651F73A9BA2F}" srcOrd="1" destOrd="0" presId="urn:microsoft.com/office/officeart/2005/8/layout/list1"/>
    <dgm:cxn modelId="{5BD6DAA0-1CCE-44E4-B8F6-5EB1561AAB06}" type="presParOf" srcId="{5A70752F-0463-4ADA-9C97-A975A9746DE7}" destId="{50151DAF-FF7F-4E37-8642-C6FBB7DC4236}" srcOrd="1" destOrd="0" presId="urn:microsoft.com/office/officeart/2005/8/layout/list1"/>
    <dgm:cxn modelId="{CC6F4E10-D0D3-4F2B-B81C-3B5EBE8D82FA}" type="presParOf" srcId="{5A70752F-0463-4ADA-9C97-A975A9746DE7}" destId="{DC50DE3E-096B-4C90-9A64-57577D891C6E}" srcOrd="2" destOrd="0" presId="urn:microsoft.com/office/officeart/2005/8/layout/list1"/>
    <dgm:cxn modelId="{2DADF695-BE6D-43D0-A7BA-6283E9383397}" type="presParOf" srcId="{5A70752F-0463-4ADA-9C97-A975A9746DE7}" destId="{D3ACB093-2E57-4BD2-9672-FD19E845FE19}" srcOrd="3" destOrd="0" presId="urn:microsoft.com/office/officeart/2005/8/layout/list1"/>
    <dgm:cxn modelId="{FE55BD26-4EFC-47FC-B0D7-27B22C783DB6}" type="presParOf" srcId="{5A70752F-0463-4ADA-9C97-A975A9746DE7}" destId="{CA44E63F-DF0C-4D09-AF57-DD3D829CB955}" srcOrd="4" destOrd="0" presId="urn:microsoft.com/office/officeart/2005/8/layout/list1"/>
    <dgm:cxn modelId="{82097BDB-44DD-405E-9CF1-1754A0EA6851}" type="presParOf" srcId="{CA44E63F-DF0C-4D09-AF57-DD3D829CB955}" destId="{BE15DCCB-9CD1-4165-85A3-9A60924C1AA9}" srcOrd="0" destOrd="0" presId="urn:microsoft.com/office/officeart/2005/8/layout/list1"/>
    <dgm:cxn modelId="{44BC4D67-07C6-432F-8F8D-CB7880BB6CE7}" type="presParOf" srcId="{CA44E63F-DF0C-4D09-AF57-DD3D829CB955}" destId="{BE745642-6D98-4EA0-B2E4-EA2CC2D7ABBA}" srcOrd="1" destOrd="0" presId="urn:microsoft.com/office/officeart/2005/8/layout/list1"/>
    <dgm:cxn modelId="{BEC0A138-B463-4B62-8D49-6B93BB4C8BDC}" type="presParOf" srcId="{5A70752F-0463-4ADA-9C97-A975A9746DE7}" destId="{A444B99E-C229-4DB1-9264-7D16A207901E}" srcOrd="5" destOrd="0" presId="urn:microsoft.com/office/officeart/2005/8/layout/list1"/>
    <dgm:cxn modelId="{F7882F56-1A5E-4760-8829-F7C3162F5B12}" type="presParOf" srcId="{5A70752F-0463-4ADA-9C97-A975A9746DE7}" destId="{8DA1FA6E-3E5D-451A-855F-C71DF0999D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61987D-9C25-4777-B086-5D5307E00A1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738B-6A5E-447D-9431-35959154BC64}" type="parTrans" cxnId="{2E9CCFAE-F60A-4887-82D8-6EF075CF08B3}">
      <dgm:prSet/>
      <dgm:spPr/>
      <dgm:t>
        <a:bodyPr/>
        <a:lstStyle/>
        <a:p>
          <a:endParaRPr lang="ru-RU"/>
        </a:p>
      </dgm:t>
    </dgm:pt>
    <dgm:pt modelId="{B99628A2-5830-4957-A20E-9A9499E58171}" type="sibTrans" cxnId="{2E9CCFAE-F60A-4887-82D8-6EF075CF08B3}">
      <dgm:prSet/>
      <dgm:spPr/>
      <dgm:t>
        <a:bodyPr/>
        <a:lstStyle/>
        <a:p>
          <a:endParaRPr lang="ru-RU"/>
        </a:p>
      </dgm:t>
    </dgm:pt>
    <dgm:pt modelId="{7B72C5BD-2F40-4EC7-8E1F-E3FFA4374FDB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2 898 000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46790-08A2-42AE-BE0D-45F2FA7ED645}" type="parTrans" cxnId="{62B9701A-EFA2-4A7D-9FCD-3EE3DEE8CF43}">
      <dgm:prSet/>
      <dgm:spPr/>
      <dgm:t>
        <a:bodyPr/>
        <a:lstStyle/>
        <a:p>
          <a:endParaRPr lang="ru-RU"/>
        </a:p>
      </dgm:t>
    </dgm:pt>
    <dgm:pt modelId="{C9B11428-B48C-4D2B-8A2A-16A94EFEC3E7}" type="sibTrans" cxnId="{62B9701A-EFA2-4A7D-9FCD-3EE3DEE8CF43}">
      <dgm:prSet/>
      <dgm:spPr/>
      <dgm:t>
        <a:bodyPr/>
        <a:lstStyle/>
        <a:p>
          <a:endParaRPr lang="ru-RU"/>
        </a:p>
      </dgm:t>
    </dgm:pt>
    <dgm:pt modelId="{B61F7789-DAA6-4F3F-9538-47CCA5E17E3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6CE7-E7CE-4AD2-A514-13B0DC7CC87E}" type="parTrans" cxnId="{90CB0239-65FB-46C2-9377-44F87CEB86AA}">
      <dgm:prSet/>
      <dgm:spPr/>
      <dgm:t>
        <a:bodyPr/>
        <a:lstStyle/>
        <a:p>
          <a:endParaRPr lang="ru-RU"/>
        </a:p>
      </dgm:t>
    </dgm:pt>
    <dgm:pt modelId="{92FE98AA-403C-4CCB-AE51-0F0B5851C322}" type="sibTrans" cxnId="{90CB0239-65FB-46C2-9377-44F87CEB86AA}">
      <dgm:prSet/>
      <dgm:spPr/>
      <dgm:t>
        <a:bodyPr/>
        <a:lstStyle/>
        <a:p>
          <a:endParaRPr lang="ru-RU"/>
        </a:p>
      </dgm:t>
    </dgm:pt>
    <dgm:pt modelId="{DD6DCC2D-F98F-4A5B-A613-DEDFE62AD4E2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46 400 руб.</a:t>
          </a:r>
          <a:endParaRPr lang="ru-RU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53C15-8E1D-4D32-92A0-0D49C758FC26}" type="parTrans" cxnId="{50190E36-517B-48FB-AD3B-21751D46087A}">
      <dgm:prSet/>
      <dgm:spPr/>
      <dgm:t>
        <a:bodyPr/>
        <a:lstStyle/>
        <a:p>
          <a:endParaRPr lang="ru-RU"/>
        </a:p>
      </dgm:t>
    </dgm:pt>
    <dgm:pt modelId="{A1EC9B8F-F5B5-4672-BAF4-AF0DEA0FA42F}" type="sibTrans" cxnId="{50190E36-517B-48FB-AD3B-21751D46087A}">
      <dgm:prSet/>
      <dgm:spPr/>
      <dgm:t>
        <a:bodyPr/>
        <a:lstStyle/>
        <a:p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D14768E2-6330-42FF-886B-5FE5C0A1DFF8}" type="presOf" srcId="{E8A3EE37-3008-4E83-8319-B27B9C5995D4}" destId="{8B233CD6-B683-417E-B3F5-48B3DAE91BEF}" srcOrd="0" destOrd="0" presId="urn:microsoft.com/office/officeart/2005/8/layout/vList2"/>
    <dgm:cxn modelId="{ECC2FAD6-4220-4A88-A9B0-67A2F43555A3}" type="presOf" srcId="{B61F7789-DAA6-4F3F-9538-47CCA5E17E34}" destId="{CF6C8C6A-E11B-488C-82A6-DB5E9BB73F48}" srcOrd="0" destOrd="0" presId="urn:microsoft.com/office/officeart/2005/8/layout/vList2"/>
    <dgm:cxn modelId="{A63644AE-8A2B-4A99-89A1-B7FA69BF6FE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F7E45836-0F9D-4CB1-9F55-D6E085D2ACB1}" type="presOf" srcId="{DD6DCC2D-F98F-4A5B-A613-DEDFE62AD4E2}" destId="{470AAC2D-4BCD-4416-A373-9194A887CC30}" srcOrd="0" destOrd="0" presId="urn:microsoft.com/office/officeart/2005/8/layout/vList2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F517A0BC-9833-4813-B313-ABD37B7E0601}" type="presOf" srcId="{2061987D-9C25-4777-B086-5D5307E00A15}" destId="{E563C00A-01B2-4C99-804B-94EFB953FEB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6CEB9564-8844-4DD9-93DC-9BD157741333}" type="presParOf" srcId="{8B233CD6-B683-417E-B3F5-48B3DAE91BEF}" destId="{E563C00A-01B2-4C99-804B-94EFB953FEB0}" srcOrd="0" destOrd="0" presId="urn:microsoft.com/office/officeart/2005/8/layout/vList2"/>
    <dgm:cxn modelId="{90CED776-CED0-4DE1-B57B-3E87D1A4E96C}" type="presParOf" srcId="{8B233CD6-B683-417E-B3F5-48B3DAE91BEF}" destId="{8D868431-0FA6-470C-90F4-4938B14BC2D7}" srcOrd="1" destOrd="0" presId="urn:microsoft.com/office/officeart/2005/8/layout/vList2"/>
    <dgm:cxn modelId="{8B97A543-1D3C-4B46-9881-34FF1CF8F9EB}" type="presParOf" srcId="{8B233CD6-B683-417E-B3F5-48B3DAE91BEF}" destId="{CF6C8C6A-E11B-488C-82A6-DB5E9BB73F48}" srcOrd="2" destOrd="0" presId="urn:microsoft.com/office/officeart/2005/8/layout/vList2"/>
    <dgm:cxn modelId="{E71A13F7-B1D8-4302-9C7C-A09D4F018DF3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73F03-A71C-474B-957E-FD01C837CBAD}">
      <dsp:nvSpPr>
        <dsp:cNvPr id="0" name=""/>
        <dsp:cNvSpPr/>
      </dsp:nvSpPr>
      <dsp:spPr>
        <a:xfrm>
          <a:off x="154913" y="3729"/>
          <a:ext cx="1810342" cy="206253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строящихся (реконструируемых) объектов капитального строительства, подлежащих надзору: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913" y="3729"/>
        <a:ext cx="1810342" cy="2062531"/>
      </dsp:txXfrm>
    </dsp:sp>
    <dsp:sp modelId="{1165836C-595D-4BAA-BE6B-9DCB4FD2F755}">
      <dsp:nvSpPr>
        <dsp:cNvPr id="0" name=""/>
        <dsp:cNvSpPr/>
      </dsp:nvSpPr>
      <dsp:spPr>
        <a:xfrm>
          <a:off x="2284086" y="0"/>
          <a:ext cx="1540604" cy="206653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объектов капитального строительства,  в отношении которых были проведены проверки: 4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4086" y="0"/>
        <a:ext cx="1540604" cy="2066531"/>
      </dsp:txXfrm>
    </dsp:sp>
    <dsp:sp modelId="{9825C7AB-676C-44D4-AF0D-95B2C1824A35}">
      <dsp:nvSpPr>
        <dsp:cNvPr id="0" name=""/>
        <dsp:cNvSpPr/>
      </dsp:nvSpPr>
      <dsp:spPr>
        <a:xfrm>
          <a:off x="573767" y="2155983"/>
          <a:ext cx="1598598" cy="201448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юр. лиц, в отношении которых проводились проверки: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767" y="2155983"/>
        <a:ext cx="1598598" cy="2014481"/>
      </dsp:txXfrm>
    </dsp:sp>
    <dsp:sp modelId="{10090F6E-D7A8-4553-AF17-86389FA53D08}">
      <dsp:nvSpPr>
        <dsp:cNvPr id="0" name=""/>
        <dsp:cNvSpPr/>
      </dsp:nvSpPr>
      <dsp:spPr>
        <a:xfrm>
          <a:off x="2197134" y="2180243"/>
          <a:ext cx="1555256" cy="197632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юр. лиц, в отношении которых в ходе проведения проверок, выявлены нарушения: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7134" y="2180243"/>
        <a:ext cx="1555256" cy="1976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административных наказаний, наложенных по итогам проверок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 ед.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(предупреждений - 12, штрафов - 3)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Общая сумма наложенных административных штрафов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450 </a:t>
          </a: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DE3E-096B-4C90-9A64-57577D891C6E}">
      <dsp:nvSpPr>
        <dsp:cNvPr id="0" name=""/>
        <dsp:cNvSpPr/>
      </dsp:nvSpPr>
      <dsp:spPr>
        <a:xfrm>
          <a:off x="0" y="1039984"/>
          <a:ext cx="6096000" cy="8821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62144-5E30-4C6F-8023-651F73A9BA2F}">
      <dsp:nvSpPr>
        <dsp:cNvPr id="0" name=""/>
        <dsp:cNvSpPr/>
      </dsp:nvSpPr>
      <dsp:spPr>
        <a:xfrm>
          <a:off x="143877" y="0"/>
          <a:ext cx="5664334" cy="140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1, 17 статьи 19.5 КоАП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 на сумму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400 000 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381" y="68504"/>
        <a:ext cx="5527326" cy="1266312"/>
      </dsp:txXfrm>
    </dsp:sp>
    <dsp:sp modelId="{8DA1FA6E-3E5D-451A-855F-C71DF0999D56}">
      <dsp:nvSpPr>
        <dsp:cNvPr id="0" name=""/>
        <dsp:cNvSpPr/>
      </dsp:nvSpPr>
      <dsp:spPr>
        <a:xfrm>
          <a:off x="0" y="1915207"/>
          <a:ext cx="6096000" cy="8405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45642-6D98-4EA0-B2E4-EA2CC2D7ABBA}">
      <dsp:nvSpPr>
        <dsp:cNvPr id="0" name=""/>
        <dsp:cNvSpPr/>
      </dsp:nvSpPr>
      <dsp:spPr>
        <a:xfrm>
          <a:off x="144017" y="1923531"/>
          <a:ext cx="5659261" cy="1195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Статья 9.6 КоАП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Наложено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штрафа на сумму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50 000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рублей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357" y="1981871"/>
        <a:ext cx="5542581" cy="1078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2 898 000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Переоформление лицензии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46 400 руб.</a:t>
          </a:r>
          <a:endParaRPr lang="ru-RU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0.15566</cdr:x>
      <cdr:y>0.46148</cdr:y>
    </cdr:from>
    <cdr:to>
      <cdr:x>0.86716</cdr:x>
      <cdr:y>0.80871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866" y="2392556"/>
          <a:ext cx="6480700" cy="1800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Соколов Алексей Александрович</a:t>
          </a: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2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Руководитель Центрального МТУ </a:t>
          </a:r>
          <a:br>
            <a:rPr lang="ru-RU" sz="22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по надзору за ЯРБ Ростехнадзора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0.02188</cdr:x>
      <cdr:y>0.03463</cdr:y>
    </cdr:from>
    <cdr:to>
      <cdr:x>0.4529</cdr:x>
      <cdr:y>0.44174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99863" y="158517"/>
          <a:ext cx="3937632" cy="1863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0.01177</cdr:x>
      <cdr:y>0.37395</cdr:y>
    </cdr:from>
    <cdr:to>
      <cdr:x>0.32752</cdr:x>
      <cdr:y>0.50925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07505" y="1711701"/>
          <a:ext cx="2884614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0.02594</cdr:x>
      <cdr:y>0.55072</cdr:y>
    </cdr:from>
    <cdr:to>
      <cdr:x>0.37322</cdr:x>
      <cdr:y>0.72376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7002" y="2520860"/>
          <a:ext cx="317264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предельно-</a:t>
          </a:r>
        </a:p>
        <a:p xmlns:a="http://schemas.openxmlformats.org/drawingml/2006/main"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допустимых выбросов РВ в атмосферу и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нормативов допустимых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сбросов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биоактивных </a:t>
          </a:r>
        </a:p>
        <a:p xmlns:a="http://schemas.openxmlformats.org/drawingml/2006/main">
          <a:pPr algn="l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веществ </a:t>
          </a:r>
          <a:r>
            <a:rPr lang="ru-RU" sz="1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0.50834</cdr:x>
      <cdr:y>0.77747</cdr:y>
    </cdr:from>
    <cdr:to>
      <cdr:x>0.9376</cdr:x>
      <cdr:y>0.96366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644009" y="3558794"/>
          <a:ext cx="3921608" cy="852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0.01482</cdr:x>
      <cdr:y>0.56762</cdr:y>
    </cdr:from>
    <cdr:to>
      <cdr:x>0.56302</cdr:x>
      <cdr:y>0.61715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7" y="3027321"/>
          <a:ext cx="2664297" cy="2641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0.02626</cdr:x>
      <cdr:y>0.86447</cdr:y>
    </cdr:from>
    <cdr:to>
      <cdr:x>0.69299</cdr:x>
      <cdr:y>0.91641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127608" y="4610544"/>
          <a:ext cx="3240360" cy="277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в НИЦ «Курчатовский институт»: ТВР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0.02712</cdr:x>
      <cdr:y>0.82454</cdr:y>
    </cdr:from>
    <cdr:to>
      <cdr:x>0.94573</cdr:x>
      <cdr:y>0.87647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31804" y="4397597"/>
          <a:ext cx="4464479" cy="2769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 ФЭИ: АМ, 27/ВМ, 27/ВТ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0.01482</cdr:x>
      <cdr:y>0.776</cdr:y>
    </cdr:from>
    <cdr:to>
      <cdr:x>0.54821</cdr:x>
      <cdr:y>0.82753</cdr:y>
    </cdr:to>
    <cdr:pic>
      <cdr:nvPicPr>
        <cdr:cNvPr id="6" name="Picture 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4138730"/>
          <a:ext cx="2592288" cy="2748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0.02963</cdr:x>
      <cdr:y>0.64406</cdr:y>
    </cdr:from>
    <cdr:to>
      <cdr:x>0.97037</cdr:x>
      <cdr:y>0.73063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44016" y="3435052"/>
          <a:ext cx="457200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ГНЦ РФ ФЭИ им. А.И. </a:t>
          </a:r>
          <a:r>
            <a:rPr lang="ru-RU" sz="1200" b="1" dirty="0" err="1">
              <a:latin typeface="Times New Roman" pitchFamily="18" charset="0"/>
              <a:cs typeface="Times New Roman" pitchFamily="18" charset="0"/>
            </a:rPr>
            <a:t>Лейпунского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ИР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БР-10;</a:t>
          </a:r>
        </a:p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НИЦ «Курчатовский институт»: Ф1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, ГАММА.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8" y="2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/>
          <a:lstStyle>
            <a:lvl1pPr algn="r">
              <a:defRPr sz="1200"/>
            </a:lvl1pPr>
          </a:lstStyle>
          <a:p>
            <a:fld id="{6A6379EF-87D3-4581-9075-F562B18F212E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300" rIns="90599" bIns="453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39"/>
          </a:xfrm>
          <a:prstGeom prst="rect">
            <a:avLst/>
          </a:prstGeom>
        </p:spPr>
        <p:txBody>
          <a:bodyPr vert="horz" lIns="90599" tIns="45300" rIns="90599" bIns="453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8" y="9371288"/>
            <a:ext cx="2918830" cy="493315"/>
          </a:xfrm>
          <a:prstGeom prst="rect">
            <a:avLst/>
          </a:prstGeom>
        </p:spPr>
        <p:txBody>
          <a:bodyPr vert="horz" lIns="90599" tIns="45300" rIns="90599" bIns="45300" rtlCol="0" anchor="b"/>
          <a:lstStyle>
            <a:lvl1pPr algn="r">
              <a:defRPr sz="1200"/>
            </a:lvl1pPr>
          </a:lstStyle>
          <a:p>
            <a:fld id="{BC72453E-B760-4EF5-BEB8-8469945E0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8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5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52A9-6D45-4944-A2A9-791A2865461C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AFE9A-1491-4033-8F08-BAB81294FBE8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A43-11B9-4647-BB89-208965C276D1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4203-3A4E-46AF-9C62-3815FFE00183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4FD8-4A73-4C1C-B8E3-30E831B6E6E8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403E-EDA7-4B19-8EFA-AC6C1367F058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FC9B8-2ABF-4180-946E-3A4E1EB2D645}" type="datetime1">
              <a:rPr lang="ru-RU" smtClean="0"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128E-4D78-4FEC-8ADC-FA05F098B7D6}" type="datetime1">
              <a:rPr lang="ru-RU" smtClean="0"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42BE-7A47-4599-BC08-B4030FE92F56}" type="datetime1">
              <a:rPr lang="ru-RU" smtClean="0"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1218E-C564-4C19-B0FD-3E7A75FA8CDE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7741-10FF-4FD0-8544-B94BBB2C4FAF}" type="datetime1">
              <a:rPr lang="ru-RU" smtClean="0"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7A1A-A5F5-4021-AE58-B79A82BF0FB2}" type="datetime1">
              <a:rPr lang="ru-RU" smtClean="0"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1.jp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5" Type="http://schemas.openxmlformats.org/officeDocument/2006/relationships/image" Target="../media/image2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1556224"/>
              </p:ext>
            </p:extLst>
          </p:nvPr>
        </p:nvGraphicFramePr>
        <p:xfrm>
          <a:off x="172916" y="1114639"/>
          <a:ext cx="90862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3920632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7636" y="220486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Центрального МТУ по надзору за ЯРБ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квартале 20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97739342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03C07-4227-4BEF-AC02-D7D2E486AB68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67536" y="1454209"/>
            <a:ext cx="3996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Эксплуатирующие организации: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Всесоюзный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научно-исследовательский институт химической технологии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Высокотехнологический научно-исследовательский институт неорганических материалов имени академика А.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Бочвара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Луч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 ТВЭЛ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ПАО МСЗ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Техснабэкспорт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Концерн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Росэнергоатом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Курчатовский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НИКИЭТ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Н.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Доллежаля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НИИ приборостроения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имени В. 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Тихомирова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Институт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теоретической и экспериментальной физики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Объединённый институт ядерных исследований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ГНЦ РФ ФЭИ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им. А.И. Лейпунского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Атомспецтранс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9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20985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401720" y="2132856"/>
            <a:ext cx="3888432" cy="424847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Поднадзорные организации</a:t>
            </a:r>
          </a:p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радиационной опасности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ядерных исследований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экспериментальной физики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физико-химический институт имени Л. 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ГУП «ГНЦ РФ Физико-энергетический институт им. академика А.И.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Лейпунского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4578908" y="2132856"/>
            <a:ext cx="4104456" cy="4248472"/>
          </a:xfrm>
          <a:prstGeom prst="snip2DiagRect">
            <a:avLst>
              <a:gd name="adj1" fmla="val 1637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u="sng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Поднадзорная организация</a:t>
            </a:r>
            <a:endParaRPr lang="ru-RU" b="1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радиационной опасности</a:t>
            </a:r>
          </a:p>
          <a:p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ядерный университет «МИФИ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Государственный строительный надзор во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квартале 2023 года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81893"/>
              </p:ext>
            </p:extLst>
          </p:nvPr>
        </p:nvGraphicFramePr>
        <p:xfrm>
          <a:off x="4752020" y="1988840"/>
          <a:ext cx="4195701" cy="421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" y="2204864"/>
            <a:ext cx="4856398" cy="3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об административных наказаниях, наложенных по итогам проверок во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квартале 202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г.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40139485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04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07298"/>
            <a:ext cx="1673473" cy="1546481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562072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75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74882734"/>
              </p:ext>
            </p:extLst>
          </p:nvPr>
        </p:nvGraphicFramePr>
        <p:xfrm>
          <a:off x="-4233" y="1367496"/>
          <a:ext cx="9132912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71342"/>
            <a:ext cx="71287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Сведения о поступлении средств в федеральный бюджет за оказание гос. услуг во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2023 года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77788383"/>
              </p:ext>
            </p:extLst>
          </p:nvPr>
        </p:nvGraphicFramePr>
        <p:xfrm>
          <a:off x="683568" y="2155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207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25140266"/>
              </p:ext>
            </p:extLst>
          </p:nvPr>
        </p:nvGraphicFramePr>
        <p:xfrm>
          <a:off x="-180528" y="1367496"/>
          <a:ext cx="4464496" cy="4925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866887"/>
              </p:ext>
            </p:extLst>
          </p:nvPr>
        </p:nvGraphicFramePr>
        <p:xfrm>
          <a:off x="4139952" y="1367497"/>
          <a:ext cx="5015651" cy="498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1371342"/>
            <a:ext cx="71287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Кадровый состав Управления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614348"/>
            <a:ext cx="40324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(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правоприменение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властная деятельность уполномоченных на то государственных органов и лиц по обеспечению реализации норм права их адресатами.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Центральное межрегиональное территориальное управление по надзору за ядерной и радиационной безопасностью Федеральной службы по экологическому, технологическому и атомному надзору (далее для простоты – Управление,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>
              <a:tabLst>
                <a:tab pos="9258300" algn="l"/>
              </a:tabLst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осуществление в рамках представленных Управлению полномочий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контрольно-надзорных мероприятий (проверок), предоставления государственных услуг.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Норма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3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- это общеобязательное формально-определенное правило, установленное и обеспеченное обществом и государством, закрепленное и опубликованное в официальных актах, то есть в нашем случае: </a:t>
            </a:r>
            <a:r>
              <a:rPr lang="ru-RU" sz="13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Конституцией Российской Федерации, федеральными конституционными законами и федеральными законами, указами и распоряжениями Президента Российской Федерации, постановлениями и распоряжениями Правительства Российской Федерации, международными договорами Российской Федерации, нормативными правовыми актами Российской Федерации, правовыми актами </a:t>
            </a:r>
            <a:r>
              <a:rPr lang="ru-RU" sz="13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Ростехнадзора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ru-RU" sz="13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Адресаты</a:t>
            </a:r>
            <a:r>
              <a:rPr lang="ru-RU" sz="13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организации, находящиеся под надзором Управления.</a:t>
            </a:r>
            <a:endParaRPr lang="ru-RU" sz="13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61" y="1268760"/>
            <a:ext cx="4549248" cy="389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3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15656" y="1484784"/>
            <a:ext cx="9052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Сфера деятельности Центрального МТУ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надзору за ЯРБ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Ростехнадзора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884" y="3519448"/>
            <a:ext cx="295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субъектов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территориальной принадлежности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9" y="4651587"/>
            <a:ext cx="2601975" cy="16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026151" y="5010774"/>
            <a:ext cx="201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44483" y="60343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925651" y="5901124"/>
            <a:ext cx="1738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18" y="2276872"/>
            <a:ext cx="1081061" cy="6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12189" y="249121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АЭС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0131" y="3023292"/>
            <a:ext cx="2424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Саров Нижегородской обл.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70" y="2226454"/>
            <a:ext cx="3850046" cy="460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241823"/>
            <a:ext cx="2972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Донецкая Народная Республика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746293"/>
            <a:ext cx="3033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Луганская Народная Республика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819" y="5338814"/>
            <a:ext cx="1925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Херсонская 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08" y="4790781"/>
            <a:ext cx="2072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Запорожская 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7121" y="2375096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7646" y="289495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8230" y="49413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73347" y="547409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83998" y="2635698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119132" y="3207184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6521904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84784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ЯРБ</a:t>
            </a:r>
          </a:p>
        </p:txBody>
      </p:sp>
    </p:spTree>
    <p:extLst>
      <p:ext uri="{BB962C8B-B14F-4D97-AF65-F5344CB8AC3E}">
        <p14:creationId xmlns:p14="http://schemas.microsoft.com/office/powerpoint/2010/main" val="12933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62031592"/>
              </p:ext>
            </p:extLst>
          </p:nvPr>
        </p:nvGraphicFramePr>
        <p:xfrm>
          <a:off x="4427985" y="1367496"/>
          <a:ext cx="4727620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51424513"/>
              </p:ext>
            </p:extLst>
          </p:nvPr>
        </p:nvGraphicFramePr>
        <p:xfrm>
          <a:off x="19472" y="1383496"/>
          <a:ext cx="4341114" cy="508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20613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7874154"/>
              </p:ext>
            </p:extLst>
          </p:nvPr>
        </p:nvGraphicFramePr>
        <p:xfrm>
          <a:off x="4788024" y="1556792"/>
          <a:ext cx="4511597" cy="549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287993"/>
              </p:ext>
            </p:extLst>
          </p:nvPr>
        </p:nvGraphicFramePr>
        <p:xfrm>
          <a:off x="50060" y="1263000"/>
          <a:ext cx="472517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05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5974209"/>
              </p:ext>
            </p:extLst>
          </p:nvPr>
        </p:nvGraphicFramePr>
        <p:xfrm>
          <a:off x="11088" y="1367496"/>
          <a:ext cx="9132912" cy="472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67497"/>
            <a:ext cx="74636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Динамика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количества проверок, </a:t>
            </a:r>
            <a:r>
              <a:rPr lang="ru-RU" sz="216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проведенных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Управлением во </a:t>
            </a:r>
            <a:r>
              <a:rPr lang="en-US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II 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квартале 2022 и 2023 </a:t>
            </a:r>
            <a:r>
              <a:rPr lang="ru-RU" sz="216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г.г</a:t>
            </a:r>
            <a:r>
              <a:rPr lang="ru-RU" sz="216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216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41790938"/>
              </p:ext>
            </p:extLst>
          </p:nvPr>
        </p:nvGraphicFramePr>
        <p:xfrm>
          <a:off x="323528" y="2636912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95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257175"/>
              </p:ext>
            </p:extLst>
          </p:nvPr>
        </p:nvGraphicFramePr>
        <p:xfrm>
          <a:off x="39879" y="960753"/>
          <a:ext cx="5128976" cy="592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35743052"/>
              </p:ext>
            </p:extLst>
          </p:nvPr>
        </p:nvGraphicFramePr>
        <p:xfrm>
          <a:off x="4588408" y="1266728"/>
          <a:ext cx="4860032" cy="5333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27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8764</TotalTime>
  <Words>669</Words>
  <Application>Microsoft Office PowerPoint</Application>
  <PresentationFormat>Экран (4:3)</PresentationFormat>
  <Paragraphs>190</Paragraphs>
  <Slides>18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410</cp:revision>
  <cp:lastPrinted>2023-08-15T07:39:45Z</cp:lastPrinted>
  <dcterms:created xsi:type="dcterms:W3CDTF">2015-09-22T06:41:40Z</dcterms:created>
  <dcterms:modified xsi:type="dcterms:W3CDTF">2023-08-28T07:32:08Z</dcterms:modified>
</cp:coreProperties>
</file>